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3"/>
  </p:notesMasterIdLst>
  <p:sldIdLst>
    <p:sldId id="257" r:id="rId4"/>
    <p:sldId id="258" r:id="rId5"/>
    <p:sldId id="259" r:id="rId6"/>
    <p:sldId id="260" r:id="rId7"/>
    <p:sldId id="264" r:id="rId8"/>
    <p:sldId id="263" r:id="rId9"/>
    <p:sldId id="265" r:id="rId10"/>
    <p:sldId id="268" r:id="rId11"/>
    <p:sldId id="270" r:id="rId12"/>
    <p:sldId id="267" r:id="rId14"/>
    <p:sldId id="291" r:id="rId15"/>
    <p:sldId id="292" r:id="rId16"/>
    <p:sldId id="277" r:id="rId17"/>
    <p:sldId id="287" r:id="rId18"/>
    <p:sldId id="288" r:id="rId19"/>
    <p:sldId id="273" r:id="rId20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5397" initials="2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D9AAB"/>
    <a:srgbClr val="C2C0CA"/>
    <a:srgbClr val="B4B2BE"/>
    <a:srgbClr val="D7CFCD"/>
    <a:srgbClr val="948C89"/>
    <a:srgbClr val="E6E1DF"/>
    <a:srgbClr val="CCC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1262" y="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6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4.png"/><Relationship Id="rId2" Type="http://schemas.openxmlformats.org/officeDocument/2006/relationships/tags" Target="../tags/tag5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.xml"/><Relationship Id="rId4" Type="http://schemas.openxmlformats.org/officeDocument/2006/relationships/image" Target="../media/image5.png"/><Relationship Id="rId3" Type="http://schemas.openxmlformats.org/officeDocument/2006/relationships/tags" Target="../tags/tag3.xml"/><Relationship Id="rId2" Type="http://schemas.openxmlformats.org/officeDocument/2006/relationships/image" Target="../media/image4.jpeg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: 空心 11"/>
          <p:cNvSpPr/>
          <p:nvPr/>
        </p:nvSpPr>
        <p:spPr>
          <a:xfrm>
            <a:off x="7521779" y="2008283"/>
            <a:ext cx="2841432" cy="2841432"/>
          </a:xfrm>
          <a:prstGeom prst="donut">
            <a:avLst>
              <a:gd name="adj" fmla="val 2588"/>
            </a:avLst>
          </a:prstGeom>
          <a:gradFill>
            <a:gsLst>
              <a:gs pos="0">
                <a:srgbClr val="948C89">
                  <a:alpha val="27000"/>
                </a:srgbClr>
              </a:gs>
              <a:gs pos="31000">
                <a:srgbClr val="FFFFFF"/>
              </a:gs>
              <a:gs pos="66000">
                <a:srgbClr val="FFFFFF"/>
              </a:gs>
              <a:gs pos="100000">
                <a:srgbClr val="948C89">
                  <a:alpha val="2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42496" y="0"/>
            <a:ext cx="3252186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722451" y="2208320"/>
            <a:ext cx="2441359" cy="2441359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072513" y="3013927"/>
            <a:ext cx="449707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948C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Movie App By </a:t>
            </a:r>
            <a:endParaRPr lang="en-US" sz="4800" b="1" dirty="0">
              <a:solidFill>
                <a:srgbClr val="948C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374944" y="-1748697"/>
            <a:ext cx="2500783" cy="4318114"/>
            <a:chOff x="-374944" y="-1748697"/>
            <a:chExt cx="2500783" cy="4318114"/>
          </a:xfrm>
        </p:grpSpPr>
        <p:sp>
          <p:nvSpPr>
            <p:cNvPr id="8" name="矩形: 圆角 7"/>
            <p:cNvSpPr/>
            <p:nvPr/>
          </p:nvSpPr>
          <p:spPr>
            <a:xfrm rot="19056966">
              <a:off x="-374944" y="-1649268"/>
              <a:ext cx="207479" cy="2824914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: 圆角 1"/>
            <p:cNvSpPr/>
            <p:nvPr/>
          </p:nvSpPr>
          <p:spPr>
            <a:xfrm rot="19056966">
              <a:off x="445790" y="-7239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 rot="19056966">
              <a:off x="573338" y="-1080956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/>
            <p:cNvSpPr/>
            <p:nvPr/>
          </p:nvSpPr>
          <p:spPr>
            <a:xfrm rot="19056966">
              <a:off x="1188799" y="-96087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/>
            <p:nvPr/>
          </p:nvSpPr>
          <p:spPr>
            <a:xfrm rot="19056966">
              <a:off x="1013473" y="-174869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/>
            <p:cNvSpPr/>
            <p:nvPr/>
          </p:nvSpPr>
          <p:spPr>
            <a:xfrm rot="19056966">
              <a:off x="-313993" y="-27982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/>
            <p:cNvSpPr/>
            <p:nvPr/>
          </p:nvSpPr>
          <p:spPr>
            <a:xfrm rot="19056966">
              <a:off x="1931808" y="-1320908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721993" y="2710180"/>
            <a:ext cx="2350358" cy="368300"/>
            <a:chOff x="4371985" y="1654459"/>
            <a:chExt cx="1715594" cy="337997"/>
          </a:xfrm>
        </p:grpSpPr>
        <p:sp>
          <p:nvSpPr>
            <p:cNvPr id="36" name="矩形 35"/>
            <p:cNvSpPr/>
            <p:nvPr/>
          </p:nvSpPr>
          <p:spPr>
            <a:xfrm>
              <a:off x="4371985" y="1654466"/>
              <a:ext cx="1668330" cy="302311"/>
            </a:xfrm>
            <a:prstGeom prst="rect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 flipH="1">
              <a:off x="4437516" y="1654459"/>
              <a:ext cx="1650063" cy="337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Siyan Liu</a:t>
              </a:r>
              <a:endPara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-265105" y="-713583"/>
            <a:ext cx="7210843" cy="7800527"/>
            <a:chOff x="-224465" y="-674213"/>
            <a:chExt cx="7210843" cy="7800527"/>
          </a:xfrm>
        </p:grpSpPr>
        <p:sp>
          <p:nvSpPr>
            <p:cNvPr id="39" name="椭圆 38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836020" y="2391168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 flipH="1">
            <a:off x="7874325" y="3436939"/>
            <a:ext cx="2288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Miaomiao Hou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721600" y="3475355"/>
            <a:ext cx="2286000" cy="368300"/>
            <a:chOff x="4371698" y="1653876"/>
            <a:chExt cx="1668617" cy="337997"/>
          </a:xfrm>
        </p:grpSpPr>
        <p:sp>
          <p:nvSpPr>
            <p:cNvPr id="9" name="矩形 8"/>
            <p:cNvSpPr/>
            <p:nvPr/>
          </p:nvSpPr>
          <p:spPr>
            <a:xfrm>
              <a:off x="4371985" y="1654466"/>
              <a:ext cx="1668330" cy="302311"/>
            </a:xfrm>
            <a:prstGeom prst="rect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4371698" y="1653876"/>
              <a:ext cx="1650063" cy="337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 flipH="1">
            <a:off x="7722235" y="3437255"/>
            <a:ext cx="22605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Miaomiao Hou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74944" y="-1748697"/>
            <a:ext cx="2500783" cy="4318114"/>
            <a:chOff x="-374944" y="-1748697"/>
            <a:chExt cx="2500783" cy="4318114"/>
          </a:xfrm>
        </p:grpSpPr>
        <p:sp>
          <p:nvSpPr>
            <p:cNvPr id="3" name="矩形: 圆角 2"/>
            <p:cNvSpPr/>
            <p:nvPr/>
          </p:nvSpPr>
          <p:spPr>
            <a:xfrm rot="19056966">
              <a:off x="-374944" y="-1649268"/>
              <a:ext cx="207479" cy="2824914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 rot="19056966">
              <a:off x="445790" y="-7239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/>
            <p:nvPr/>
          </p:nvSpPr>
          <p:spPr>
            <a:xfrm rot="19056966">
              <a:off x="573338" y="-1080956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 rot="19056966">
              <a:off x="1188799" y="-96087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 rot="19056966">
              <a:off x="1013473" y="-174869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 rot="19056966">
              <a:off x="-313993" y="-27982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 rot="19056966">
              <a:off x="1931808" y="-1320908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8942496" y="0"/>
            <a:ext cx="3252186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449526" y="2198325"/>
            <a:ext cx="1037463" cy="1038425"/>
            <a:chOff x="4003103" y="1620496"/>
            <a:chExt cx="1037463" cy="1038425"/>
          </a:xfrm>
        </p:grpSpPr>
        <p:sp>
          <p:nvSpPr>
            <p:cNvPr id="11" name="文本框 10"/>
            <p:cNvSpPr txBox="1"/>
            <p:nvPr/>
          </p:nvSpPr>
          <p:spPr>
            <a:xfrm>
              <a:off x="4003103" y="1620496"/>
              <a:ext cx="10374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b="1" dirty="0">
                  <a:solidFill>
                    <a:srgbClr val="948C8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5400" b="1" dirty="0">
                <a:solidFill>
                  <a:srgbClr val="948C8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023722" y="2289589"/>
              <a:ext cx="97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948C89"/>
                  </a:solidFill>
                  <a:latin typeface="Adobe Garamond Pro" panose="02020502060506020403" pitchFamily="18" charset="0"/>
                </a:rPr>
                <a:t>Part four</a:t>
              </a:r>
              <a:endParaRPr lang="zh-CN" altLang="en-US" dirty="0">
                <a:solidFill>
                  <a:srgbClr val="948C89"/>
                </a:solidFill>
                <a:latin typeface="Adobe Garamond Pro" panose="02020502060506020403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542726" y="3237088"/>
            <a:ext cx="2851150" cy="1322070"/>
            <a:chOff x="6092067" y="726742"/>
            <a:chExt cx="2851150" cy="1322070"/>
          </a:xfrm>
        </p:grpSpPr>
        <p:sp>
          <p:nvSpPr>
            <p:cNvPr id="14" name="文本框 13"/>
            <p:cNvSpPr txBox="1"/>
            <p:nvPr/>
          </p:nvSpPr>
          <p:spPr>
            <a:xfrm>
              <a:off x="6092067" y="726742"/>
              <a:ext cx="2851150" cy="1322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000" b="1" dirty="0">
                  <a:solidFill>
                    <a:srgbClr val="9D9A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APP demo</a:t>
              </a:r>
              <a:endParaRPr lang="en-US" altLang="zh-CN" sz="4000" b="1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4000" b="1" spc="600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458007" y="1393353"/>
              <a:ext cx="196596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rgbClr val="9D9AA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A demo of our movie app</a:t>
              </a:r>
              <a:endParaRPr lang="zh-CN" altLang="en-US" sz="1200" dirty="0">
                <a:solidFill>
                  <a:srgbClr val="9D9AA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-198769" y="-564609"/>
            <a:ext cx="7602434" cy="7800527"/>
            <a:chOff x="-224465" y="-674213"/>
            <a:chExt cx="7602434" cy="7800527"/>
          </a:xfrm>
        </p:grpSpPr>
        <p:sp>
          <p:nvSpPr>
            <p:cNvPr id="22" name="椭圆 21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31558" y="2088999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14" name="矩形 13"/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平行四边形 2"/>
            <p:cNvSpPr/>
            <p:nvPr/>
          </p:nvSpPr>
          <p:spPr>
            <a:xfrm>
              <a:off x="-3366" y="0"/>
              <a:ext cx="3248371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23766" y="143655"/>
              <a:ext cx="178181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APP demo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0324" y="2296274"/>
            <a:ext cx="773654" cy="3179245"/>
            <a:chOff x="227972" y="2752356"/>
            <a:chExt cx="773654" cy="3179245"/>
          </a:xfrm>
        </p:grpSpPr>
        <p:sp>
          <p:nvSpPr>
            <p:cNvPr id="8" name="椭圆 7"/>
            <p:cNvSpPr/>
            <p:nvPr/>
          </p:nvSpPr>
          <p:spPr>
            <a:xfrm>
              <a:off x="360982" y="2752356"/>
              <a:ext cx="640644" cy="640644"/>
            </a:xfrm>
            <a:prstGeom prst="ellipse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27972" y="5290957"/>
              <a:ext cx="640644" cy="640644"/>
            </a:xfrm>
            <a:prstGeom prst="ellipse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3" y="2412362"/>
            <a:ext cx="390178" cy="4084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26192" y="243"/>
            <a:ext cx="6265335" cy="15068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chart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" y="747395"/>
            <a:ext cx="10200640" cy="57378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" y="747395"/>
            <a:ext cx="10045065" cy="56508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" y="747395"/>
            <a:ext cx="10334625" cy="58134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" y="770890"/>
            <a:ext cx="10158095" cy="57143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" y="861060"/>
            <a:ext cx="10257790" cy="5770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14" name="矩形 13"/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平行四边形 2"/>
            <p:cNvSpPr/>
            <p:nvPr/>
          </p:nvSpPr>
          <p:spPr>
            <a:xfrm>
              <a:off x="-3366" y="0"/>
              <a:ext cx="3248371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23766" y="143655"/>
              <a:ext cx="178181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APP demo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0324" y="2296274"/>
            <a:ext cx="773654" cy="3179245"/>
            <a:chOff x="227972" y="2752356"/>
            <a:chExt cx="773654" cy="3179245"/>
          </a:xfrm>
        </p:grpSpPr>
        <p:sp>
          <p:nvSpPr>
            <p:cNvPr id="8" name="椭圆 7"/>
            <p:cNvSpPr/>
            <p:nvPr/>
          </p:nvSpPr>
          <p:spPr>
            <a:xfrm>
              <a:off x="360982" y="2752356"/>
              <a:ext cx="640644" cy="640644"/>
            </a:xfrm>
            <a:prstGeom prst="ellipse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27972" y="5290957"/>
              <a:ext cx="640644" cy="640644"/>
            </a:xfrm>
            <a:prstGeom prst="ellipse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3" y="2412362"/>
            <a:ext cx="390178" cy="4084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26192" y="243"/>
            <a:ext cx="6265335" cy="15068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chart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28995" t="13213" r="7078" b="6463"/>
          <a:stretch>
            <a:fillRect/>
          </a:stretch>
        </p:blipFill>
        <p:spPr>
          <a:xfrm>
            <a:off x="193040" y="747395"/>
            <a:ext cx="7793990" cy="5508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32620" t="28296" r="6370" b="9769"/>
          <a:stretch>
            <a:fillRect/>
          </a:stretch>
        </p:blipFill>
        <p:spPr>
          <a:xfrm>
            <a:off x="4655820" y="2479675"/>
            <a:ext cx="7438390" cy="4247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14" name="矩形 13"/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平行四边形 2"/>
            <p:cNvSpPr/>
            <p:nvPr/>
          </p:nvSpPr>
          <p:spPr>
            <a:xfrm>
              <a:off x="-3366" y="0"/>
              <a:ext cx="3248371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23766" y="143655"/>
              <a:ext cx="178181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APP demo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0324" y="2296274"/>
            <a:ext cx="773654" cy="3179245"/>
            <a:chOff x="227972" y="2752356"/>
            <a:chExt cx="773654" cy="3179245"/>
          </a:xfrm>
        </p:grpSpPr>
        <p:sp>
          <p:nvSpPr>
            <p:cNvPr id="8" name="椭圆 7"/>
            <p:cNvSpPr/>
            <p:nvPr/>
          </p:nvSpPr>
          <p:spPr>
            <a:xfrm>
              <a:off x="360982" y="2752356"/>
              <a:ext cx="640644" cy="640644"/>
            </a:xfrm>
            <a:prstGeom prst="ellipse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27972" y="5290957"/>
              <a:ext cx="640644" cy="640644"/>
            </a:xfrm>
            <a:prstGeom prst="ellipse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3" y="2412362"/>
            <a:ext cx="390178" cy="4084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26192" y="243"/>
            <a:ext cx="6265335" cy="15068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chart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6167" t="14935" r="9292" b="6463"/>
          <a:stretch>
            <a:fillRect/>
          </a:stretch>
        </p:blipFill>
        <p:spPr>
          <a:xfrm>
            <a:off x="2134235" y="898525"/>
            <a:ext cx="8515350" cy="5833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74944" y="-1748697"/>
            <a:ext cx="2500783" cy="4318114"/>
            <a:chOff x="-374944" y="-1748697"/>
            <a:chExt cx="2500783" cy="4318114"/>
          </a:xfrm>
        </p:grpSpPr>
        <p:sp>
          <p:nvSpPr>
            <p:cNvPr id="3" name="矩形: 圆角 2"/>
            <p:cNvSpPr/>
            <p:nvPr/>
          </p:nvSpPr>
          <p:spPr>
            <a:xfrm rot="19056966">
              <a:off x="-374944" y="-1649268"/>
              <a:ext cx="207479" cy="2824914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 rot="19056966">
              <a:off x="445790" y="-7239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/>
            <p:nvPr/>
          </p:nvSpPr>
          <p:spPr>
            <a:xfrm rot="19056966">
              <a:off x="573338" y="-1080956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 rot="19056966">
              <a:off x="1188799" y="-96087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 rot="19056966">
              <a:off x="1013473" y="-174869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 rot="19056966">
              <a:off x="-313993" y="-27982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 rot="19056966">
              <a:off x="1931808" y="-1320908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6212205" y="0"/>
            <a:ext cx="5982970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-295924" y="-94"/>
            <a:ext cx="8647644" cy="7775127"/>
            <a:chOff x="-224465" y="-648813"/>
            <a:chExt cx="8647644" cy="7775127"/>
          </a:xfrm>
        </p:grpSpPr>
        <p:sp>
          <p:nvSpPr>
            <p:cNvPr id="22" name="椭圆 21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/>
            <p:cNvSpPr/>
            <p:nvPr/>
          </p:nvSpPr>
          <p:spPr>
            <a:xfrm>
              <a:off x="5276768" y="2600809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4441639" y="-6488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rcRect l="72667" t="11028" r="172" b="38361"/>
          <a:stretch>
            <a:fillRect/>
          </a:stretch>
        </p:blipFill>
        <p:spPr>
          <a:xfrm>
            <a:off x="1504950" y="876300"/>
            <a:ext cx="3947160" cy="41370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17575" y="207645"/>
            <a:ext cx="28454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 demo</a:t>
            </a:r>
            <a:endParaRPr lang="en-US" altLang="zh-CN" sz="4000" b="1" dirty="0">
              <a:solidFill>
                <a:srgbClr val="9D9A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000" b="1" spc="600" dirty="0">
              <a:solidFill>
                <a:srgbClr val="9D9A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rcRect l="62594" t="16667" r="-2031" b="41981"/>
          <a:stretch>
            <a:fillRect/>
          </a:stretch>
        </p:blipFill>
        <p:spPr>
          <a:xfrm>
            <a:off x="6199505" y="1040765"/>
            <a:ext cx="6339840" cy="3739515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8636000" y="1499235"/>
            <a:ext cx="3384550" cy="722630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74944" y="-1748697"/>
            <a:ext cx="2500783" cy="4318114"/>
            <a:chOff x="-374944" y="-1748697"/>
            <a:chExt cx="2500783" cy="4318114"/>
          </a:xfrm>
        </p:grpSpPr>
        <p:sp>
          <p:nvSpPr>
            <p:cNvPr id="3" name="矩形: 圆角 2"/>
            <p:cNvSpPr/>
            <p:nvPr/>
          </p:nvSpPr>
          <p:spPr>
            <a:xfrm rot="19056966">
              <a:off x="-374944" y="-1649268"/>
              <a:ext cx="207479" cy="2824914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 rot="19056966">
              <a:off x="445790" y="-7239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/>
            <p:nvPr/>
          </p:nvSpPr>
          <p:spPr>
            <a:xfrm rot="19056966">
              <a:off x="573338" y="-1080956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 rot="19056966">
              <a:off x="1188799" y="-96087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 rot="19056966">
              <a:off x="1013473" y="-174869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 rot="19056966">
              <a:off x="-313993" y="-27982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 rot="19056966">
              <a:off x="1931808" y="-1320908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5752465" y="0"/>
            <a:ext cx="6442710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-295924" y="-94"/>
            <a:ext cx="8647644" cy="7775127"/>
            <a:chOff x="-224465" y="-648813"/>
            <a:chExt cx="8647644" cy="7775127"/>
          </a:xfrm>
        </p:grpSpPr>
        <p:sp>
          <p:nvSpPr>
            <p:cNvPr id="22" name="椭圆 21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/>
            <p:cNvSpPr/>
            <p:nvPr/>
          </p:nvSpPr>
          <p:spPr>
            <a:xfrm>
              <a:off x="5276768" y="2600809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4441639" y="-6488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917575" y="207645"/>
            <a:ext cx="28454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 demo</a:t>
            </a:r>
            <a:endParaRPr lang="en-US" altLang="zh-CN" sz="4000" b="1" dirty="0">
              <a:solidFill>
                <a:srgbClr val="9D9A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000" b="1" spc="600" dirty="0">
              <a:solidFill>
                <a:srgbClr val="9D9A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l="21667" t="13361" r="27500" b="13046"/>
          <a:stretch>
            <a:fillRect/>
          </a:stretch>
        </p:blipFill>
        <p:spPr>
          <a:xfrm>
            <a:off x="5751830" y="499110"/>
            <a:ext cx="6440170" cy="52444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 l="33599" t="22611" r="33260" b="58796"/>
          <a:stretch>
            <a:fillRect/>
          </a:stretch>
        </p:blipFill>
        <p:spPr>
          <a:xfrm>
            <a:off x="515620" y="2289810"/>
            <a:ext cx="4989830" cy="1708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: 空心 32"/>
          <p:cNvSpPr/>
          <p:nvPr/>
        </p:nvSpPr>
        <p:spPr>
          <a:xfrm>
            <a:off x="7521779" y="2008283"/>
            <a:ext cx="2841432" cy="2841432"/>
          </a:xfrm>
          <a:prstGeom prst="donut">
            <a:avLst>
              <a:gd name="adj" fmla="val 2588"/>
            </a:avLst>
          </a:prstGeom>
          <a:gradFill>
            <a:gsLst>
              <a:gs pos="0">
                <a:srgbClr val="948C89">
                  <a:alpha val="27000"/>
                </a:srgbClr>
              </a:gs>
              <a:gs pos="31000">
                <a:srgbClr val="FFFFFF"/>
              </a:gs>
              <a:gs pos="66000">
                <a:srgbClr val="FFFFFF"/>
              </a:gs>
              <a:gs pos="100000">
                <a:srgbClr val="948C89">
                  <a:alpha val="2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374944" y="-1748697"/>
            <a:ext cx="2500783" cy="4318114"/>
            <a:chOff x="-374944" y="-1748697"/>
            <a:chExt cx="2500783" cy="4318114"/>
          </a:xfrm>
        </p:grpSpPr>
        <p:sp>
          <p:nvSpPr>
            <p:cNvPr id="3" name="矩形: 圆角 2"/>
            <p:cNvSpPr/>
            <p:nvPr/>
          </p:nvSpPr>
          <p:spPr>
            <a:xfrm rot="19056966">
              <a:off x="-374944" y="-1649268"/>
              <a:ext cx="207479" cy="2824914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 rot="19056966">
              <a:off x="445790" y="-7239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/>
            <p:nvPr/>
          </p:nvSpPr>
          <p:spPr>
            <a:xfrm rot="19056966">
              <a:off x="573338" y="-1080956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 rot="19056966">
              <a:off x="1188799" y="-96087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 rot="19056966">
              <a:off x="1013473" y="-174869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 rot="19056966">
              <a:off x="-313993" y="-27982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 rot="19056966">
              <a:off x="1931808" y="-1320908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8942496" y="0"/>
            <a:ext cx="3252186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-208929" y="-566514"/>
            <a:ext cx="7602434" cy="7800527"/>
            <a:chOff x="-224465" y="-674213"/>
            <a:chExt cx="7602434" cy="7800527"/>
          </a:xfrm>
        </p:grpSpPr>
        <p:sp>
          <p:nvSpPr>
            <p:cNvPr id="22" name="椭圆 21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31558" y="2088999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760470" y="2785110"/>
            <a:ext cx="24612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spc="600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sz="4000" b="1" spc="600" dirty="0">
              <a:solidFill>
                <a:srgbClr val="9D9A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721816" y="2196255"/>
            <a:ext cx="2441359" cy="2441359"/>
          </a:xfrm>
          <a:prstGeom prst="ellipse">
            <a:avLst/>
          </a:prstGeom>
          <a:solidFill>
            <a:schemeClr val="bg1"/>
          </a:solidFill>
          <a:ln w="25400">
            <a:solidFill>
              <a:srgbClr val="9D9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3252186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5137053" y="904686"/>
            <a:ext cx="806604" cy="806604"/>
            <a:chOff x="4958576" y="1025914"/>
            <a:chExt cx="806604" cy="806604"/>
          </a:xfrm>
        </p:grpSpPr>
        <p:sp>
          <p:nvSpPr>
            <p:cNvPr id="7" name="椭圆 6"/>
            <p:cNvSpPr/>
            <p:nvPr/>
          </p:nvSpPr>
          <p:spPr>
            <a:xfrm>
              <a:off x="4958576" y="1025914"/>
              <a:ext cx="806604" cy="806604"/>
            </a:xfrm>
            <a:prstGeom prst="ellipse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958576" y="1044495"/>
              <a:ext cx="717395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1</a:t>
              </a:r>
              <a:endParaRPr lang="zh-CN" altLang="en-US" sz="4400" b="1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5943600" y="923290"/>
            <a:ext cx="33813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and Dataset</a:t>
            </a:r>
            <a:endParaRPr lang="en-US" altLang="zh-CN" sz="2800" b="1" dirty="0">
              <a:solidFill>
                <a:srgbClr val="9D9A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219980" y="2306307"/>
            <a:ext cx="3718714" cy="806604"/>
            <a:chOff x="5058937" y="1161220"/>
            <a:chExt cx="3718714" cy="806604"/>
          </a:xfrm>
        </p:grpSpPr>
        <p:grpSp>
          <p:nvGrpSpPr>
            <p:cNvPr id="20" name="组合 19"/>
            <p:cNvGrpSpPr/>
            <p:nvPr/>
          </p:nvGrpSpPr>
          <p:grpSpPr>
            <a:xfrm>
              <a:off x="5058937" y="1161220"/>
              <a:ext cx="806604" cy="806604"/>
              <a:chOff x="4958576" y="1025914"/>
              <a:chExt cx="806604" cy="806604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4958576" y="1025914"/>
                <a:ext cx="806604" cy="806604"/>
              </a:xfrm>
              <a:prstGeom prst="ellipse">
                <a:avLst/>
              </a:prstGeom>
              <a:solidFill>
                <a:srgbClr val="9D9A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4958576" y="1044495"/>
                <a:ext cx="717395" cy="76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dirty="0">
                    <a:solidFill>
                      <a:schemeClr val="bg1"/>
                    </a:solidFill>
                    <a:latin typeface="华文隶书" panose="02010800040101010101" pitchFamily="2" charset="-122"/>
                    <a:ea typeface="华文隶书" panose="02010800040101010101" pitchFamily="2" charset="-122"/>
                  </a:rPr>
                  <a:t>2</a:t>
                </a:r>
                <a:endParaRPr lang="zh-CN" altLang="en-US" sz="4400" b="1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5865541" y="1198382"/>
              <a:ext cx="226314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9D9A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Analysis:Q1</a:t>
              </a:r>
              <a:endParaRPr lang="en-US" altLang="zh-CN" sz="2800" b="1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865541" y="1660047"/>
              <a:ext cx="291211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9D9AA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The development of movies these years</a:t>
              </a:r>
              <a:endParaRPr lang="en-US" altLang="zh-CN" sz="1200" dirty="0">
                <a:solidFill>
                  <a:srgbClr val="9D9AA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219980" y="3707928"/>
            <a:ext cx="3631084" cy="806604"/>
            <a:chOff x="5058937" y="1161220"/>
            <a:chExt cx="3631084" cy="806604"/>
          </a:xfrm>
        </p:grpSpPr>
        <p:grpSp>
          <p:nvGrpSpPr>
            <p:cNvPr id="26" name="组合 25"/>
            <p:cNvGrpSpPr/>
            <p:nvPr/>
          </p:nvGrpSpPr>
          <p:grpSpPr>
            <a:xfrm>
              <a:off x="5058937" y="1161220"/>
              <a:ext cx="806604" cy="806604"/>
              <a:chOff x="4958576" y="1025914"/>
              <a:chExt cx="806604" cy="806604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4958576" y="1025914"/>
                <a:ext cx="806604" cy="806604"/>
              </a:xfrm>
              <a:prstGeom prst="ellipse">
                <a:avLst/>
              </a:prstGeom>
              <a:solidFill>
                <a:srgbClr val="9D9A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4958576" y="1044495"/>
                <a:ext cx="717395" cy="76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dirty="0">
                    <a:solidFill>
                      <a:schemeClr val="bg1"/>
                    </a:solidFill>
                    <a:latin typeface="华文隶书" panose="02010800040101010101" pitchFamily="2" charset="-122"/>
                    <a:ea typeface="华文隶书" panose="02010800040101010101" pitchFamily="2" charset="-122"/>
                  </a:rPr>
                  <a:t>3</a:t>
                </a:r>
                <a:endParaRPr lang="zh-CN" altLang="en-US" sz="4400" b="1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5865541" y="1198382"/>
              <a:ext cx="226314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9D9A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Analysis:Q2</a:t>
              </a:r>
              <a:endParaRPr lang="en-US" altLang="zh-CN" sz="2800" b="1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865541" y="1660047"/>
              <a:ext cx="282448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9D9AA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Which country is the most competitive</a:t>
              </a:r>
              <a:endParaRPr lang="en-US" altLang="zh-CN" sz="1200" dirty="0">
                <a:solidFill>
                  <a:srgbClr val="9D9AA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137053" y="5109548"/>
            <a:ext cx="2856384" cy="806604"/>
            <a:chOff x="5058937" y="1161220"/>
            <a:chExt cx="2856384" cy="806604"/>
          </a:xfrm>
        </p:grpSpPr>
        <p:grpSp>
          <p:nvGrpSpPr>
            <p:cNvPr id="32" name="组合 31"/>
            <p:cNvGrpSpPr/>
            <p:nvPr/>
          </p:nvGrpSpPr>
          <p:grpSpPr>
            <a:xfrm>
              <a:off x="5058937" y="1161220"/>
              <a:ext cx="806604" cy="806604"/>
              <a:chOff x="4958576" y="1025914"/>
              <a:chExt cx="806604" cy="806604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4958576" y="1025914"/>
                <a:ext cx="806604" cy="806604"/>
              </a:xfrm>
              <a:prstGeom prst="ellipse">
                <a:avLst/>
              </a:prstGeom>
              <a:solidFill>
                <a:srgbClr val="9D9A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4958576" y="1044495"/>
                <a:ext cx="717395" cy="76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dirty="0">
                    <a:solidFill>
                      <a:schemeClr val="bg1"/>
                    </a:solidFill>
                    <a:latin typeface="华文隶书" panose="02010800040101010101" pitchFamily="2" charset="-122"/>
                    <a:ea typeface="华文隶书" panose="02010800040101010101" pitchFamily="2" charset="-122"/>
                  </a:rPr>
                  <a:t>4</a:t>
                </a:r>
                <a:endParaRPr lang="zh-CN" altLang="en-US" sz="4400" b="1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5865541" y="1198382"/>
              <a:ext cx="20497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9D9A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 demo</a:t>
              </a:r>
              <a:endParaRPr lang="en-US" altLang="zh-CN" sz="2800" b="1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865541" y="1660047"/>
              <a:ext cx="196596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9D9AA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 demo of our movie app</a:t>
              </a:r>
              <a:endParaRPr lang="en-US" altLang="zh-CN" sz="1200" dirty="0">
                <a:solidFill>
                  <a:srgbClr val="9D9AA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9" name="椭圆 38"/>
          <p:cNvSpPr/>
          <p:nvPr/>
        </p:nvSpPr>
        <p:spPr>
          <a:xfrm>
            <a:off x="2076111" y="2208320"/>
            <a:ext cx="2441359" cy="2441359"/>
          </a:xfrm>
          <a:prstGeom prst="ellipse">
            <a:avLst/>
          </a:prstGeom>
          <a:solidFill>
            <a:schemeClr val="bg1"/>
          </a:solidFill>
          <a:ln w="25400">
            <a:solidFill>
              <a:srgbClr val="9D9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 dirty="0">
              <a:solidFill>
                <a:srgbClr val="9D9A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451100" y="3094355"/>
            <a:ext cx="16903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9D9AAB"/>
                </a:solidFill>
                <a:latin typeface="Adobe Garamond Pro" panose="02020502060506020403" pitchFamily="18" charset="0"/>
              </a:rPr>
              <a:t>catalogue</a:t>
            </a:r>
            <a:endParaRPr lang="zh-CN" altLang="en-US" sz="3200" dirty="0">
              <a:solidFill>
                <a:srgbClr val="9D9AAB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301659" y="1895143"/>
            <a:ext cx="1639229" cy="1639229"/>
          </a:xfrm>
          <a:prstGeom prst="ellipse">
            <a:avLst/>
          </a:prstGeom>
          <a:solidFill>
            <a:srgbClr val="D7CFCD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78550" y="2278028"/>
            <a:ext cx="3146411" cy="3146411"/>
          </a:xfrm>
          <a:prstGeom prst="ellipse">
            <a:avLst/>
          </a:prstGeom>
          <a:solidFill>
            <a:srgbClr val="D7CFCD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489679" y="-787353"/>
            <a:ext cx="1639229" cy="1639229"/>
          </a:xfrm>
          <a:prstGeom prst="ellipse">
            <a:avLst/>
          </a:prstGeom>
          <a:solidFill>
            <a:srgbClr val="D7CFC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1845963" y="6376857"/>
            <a:ext cx="692073" cy="692073"/>
          </a:xfrm>
          <a:prstGeom prst="ellipse">
            <a:avLst/>
          </a:prstGeom>
          <a:solidFill>
            <a:srgbClr val="D7CFCD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031539" y="1417024"/>
            <a:ext cx="1554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 dirty="0">
                <a:solidFill>
                  <a:srgbClr val="9D9AA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Movie development</a:t>
            </a:r>
            <a:endParaRPr lang="en-US" altLang="zh-CN" sz="1200" dirty="0">
              <a:solidFill>
                <a:srgbClr val="9D9AA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74944" y="-1748697"/>
            <a:ext cx="2500783" cy="4318114"/>
            <a:chOff x="-374944" y="-1748697"/>
            <a:chExt cx="2500783" cy="4318114"/>
          </a:xfrm>
        </p:grpSpPr>
        <p:sp>
          <p:nvSpPr>
            <p:cNvPr id="3" name="矩形: 圆角 2"/>
            <p:cNvSpPr/>
            <p:nvPr/>
          </p:nvSpPr>
          <p:spPr>
            <a:xfrm rot="19056966">
              <a:off x="-374944" y="-1649268"/>
              <a:ext cx="207479" cy="2824914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 rot="19056966">
              <a:off x="445790" y="-7239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/>
            <p:nvPr/>
          </p:nvSpPr>
          <p:spPr>
            <a:xfrm rot="19056966">
              <a:off x="573338" y="-1080956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 rot="19056966">
              <a:off x="1188799" y="-96087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 rot="19056966">
              <a:off x="1013473" y="-174869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 rot="19056966">
              <a:off x="-313993" y="-27982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 rot="19056966">
              <a:off x="1931808" y="-1320908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8952656" y="0"/>
            <a:ext cx="3252186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449526" y="2198325"/>
            <a:ext cx="1037463" cy="1038425"/>
            <a:chOff x="4003103" y="1620496"/>
            <a:chExt cx="1037463" cy="1038425"/>
          </a:xfrm>
        </p:grpSpPr>
        <p:sp>
          <p:nvSpPr>
            <p:cNvPr id="11" name="文本框 10"/>
            <p:cNvSpPr txBox="1"/>
            <p:nvPr/>
          </p:nvSpPr>
          <p:spPr>
            <a:xfrm>
              <a:off x="4003103" y="1620496"/>
              <a:ext cx="10374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b="1" dirty="0">
                  <a:solidFill>
                    <a:srgbClr val="948C8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5400" b="1" dirty="0">
                <a:solidFill>
                  <a:srgbClr val="948C8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023722" y="2289589"/>
              <a:ext cx="927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948C89"/>
                  </a:solidFill>
                  <a:latin typeface="Adobe Garamond Pro" panose="02020502060506020403" pitchFamily="18" charset="0"/>
                </a:rPr>
                <a:t>Part one</a:t>
              </a:r>
              <a:endParaRPr lang="zh-CN" altLang="en-US" dirty="0">
                <a:solidFill>
                  <a:srgbClr val="948C89"/>
                </a:solidFill>
                <a:latin typeface="Adobe Garamond Pro" panose="02020502060506020403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900741" y="3205973"/>
            <a:ext cx="4753610" cy="983476"/>
            <a:chOff x="5494532" y="695627"/>
            <a:chExt cx="4753610" cy="983476"/>
          </a:xfrm>
        </p:grpSpPr>
        <p:sp>
          <p:nvSpPr>
            <p:cNvPr id="14" name="文本框 13"/>
            <p:cNvSpPr txBox="1"/>
            <p:nvPr/>
          </p:nvSpPr>
          <p:spPr>
            <a:xfrm>
              <a:off x="5494532" y="695627"/>
              <a:ext cx="475361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000" b="1" dirty="0">
                  <a:solidFill>
                    <a:srgbClr val="9D9A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Topic and Dataset</a:t>
              </a:r>
              <a:endParaRPr lang="zh-CN" altLang="en-US" sz="4000" b="1" spc="600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981882" y="1403513"/>
              <a:ext cx="155448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rgbClr val="9D9AA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Movie development</a:t>
              </a:r>
              <a:endParaRPr lang="zh-CN" altLang="en-US" sz="1200" dirty="0">
                <a:solidFill>
                  <a:srgbClr val="9D9AA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-174300" y="-674213"/>
            <a:ext cx="7210843" cy="7800527"/>
            <a:chOff x="-224465" y="-674213"/>
            <a:chExt cx="7210843" cy="7800527"/>
          </a:xfrm>
        </p:grpSpPr>
        <p:sp>
          <p:nvSpPr>
            <p:cNvPr id="23" name="椭圆 22"/>
            <p:cNvSpPr/>
            <p:nvPr/>
          </p:nvSpPr>
          <p:spPr>
            <a:xfrm>
              <a:off x="3748776" y="2479152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平行四边形 2"/>
            <p:cNvSpPr/>
            <p:nvPr/>
          </p:nvSpPr>
          <p:spPr>
            <a:xfrm>
              <a:off x="-3366" y="0"/>
              <a:ext cx="3248371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82111" y="143655"/>
              <a:ext cx="2924810" cy="546461"/>
              <a:chOff x="93262" y="175554"/>
              <a:chExt cx="2924810" cy="546461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93262" y="175554"/>
                <a:ext cx="292481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Topic and Dataset</a:t>
                </a:r>
                <a:endPara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34232" y="461665"/>
                <a:ext cx="309880" cy="260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3653675" y="2102894"/>
            <a:ext cx="2619109" cy="1615827"/>
            <a:chOff x="3653675" y="2102894"/>
            <a:chExt cx="2619109" cy="1615827"/>
          </a:xfrm>
        </p:grpSpPr>
        <p:sp>
          <p:nvSpPr>
            <p:cNvPr id="5" name="文本框 4"/>
            <p:cNvSpPr txBox="1"/>
            <p:nvPr/>
          </p:nvSpPr>
          <p:spPr>
            <a:xfrm>
              <a:off x="3653675" y="210289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国外研究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653676" y="2441448"/>
              <a:ext cx="2619108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您的内容打在这里，或者通过复制您的文本并悬着只保留文本。您的内容打在这里，或者通过复制您的文本并悬着只保留文本。您的内容打在这里，或者通过复制您的文本并悬着只保留文本。</a:t>
              </a:r>
              <a:endPara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endPara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endPara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81120" y="3987788"/>
            <a:ext cx="2619109" cy="1615827"/>
            <a:chOff x="3653675" y="2102894"/>
            <a:chExt cx="2619109" cy="1615827"/>
          </a:xfrm>
        </p:grpSpPr>
        <p:sp>
          <p:nvSpPr>
            <p:cNvPr id="23" name="文本框 22"/>
            <p:cNvSpPr txBox="1"/>
            <p:nvPr/>
          </p:nvSpPr>
          <p:spPr>
            <a:xfrm>
              <a:off x="3653675" y="210289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国外研究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53676" y="2441448"/>
              <a:ext cx="2619108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您的内容打在这里，或者通过复制您的文本并悬着只保留文本。您的内容打在这里，或者通过复制您的文本并悬着只保留文本。您的内容打在这里，或者通过复制您的文本并悬着只保留文本。</a:t>
              </a:r>
              <a:endPara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endPara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endPara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7345432" y="1336070"/>
            <a:ext cx="42913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TMDB 5000 Movie Dataset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35190" y="1986280"/>
            <a:ext cx="464248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 chose the TMDB 5000 Movie Dataset and made a</a:t>
            </a:r>
            <a:endParaRPr lang="en-US" altLang="zh-CN" sz="28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movie app, which can show the information about movie development. 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-208590" y="-696438"/>
            <a:ext cx="7210843" cy="7800527"/>
            <a:chOff x="-224465" y="-674213"/>
            <a:chExt cx="7210843" cy="7800527"/>
          </a:xfrm>
        </p:grpSpPr>
        <p:sp>
          <p:nvSpPr>
            <p:cNvPr id="31" name="椭圆 30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728456" y="2479152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椭圆 32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7180" y="1336040"/>
            <a:ext cx="6795770" cy="38239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7030" y="5618480"/>
            <a:ext cx="6725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https://www.kaggle.com/datasets/tmdb/tmdb-movie-metadata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74944" y="-1748697"/>
            <a:ext cx="2500783" cy="4318114"/>
            <a:chOff x="-374944" y="-1748697"/>
            <a:chExt cx="2500783" cy="4318114"/>
          </a:xfrm>
        </p:grpSpPr>
        <p:sp>
          <p:nvSpPr>
            <p:cNvPr id="3" name="矩形: 圆角 2"/>
            <p:cNvSpPr/>
            <p:nvPr/>
          </p:nvSpPr>
          <p:spPr>
            <a:xfrm rot="19056966">
              <a:off x="-374944" y="-1649268"/>
              <a:ext cx="207479" cy="2824914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 rot="19056966">
              <a:off x="445790" y="-7239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/>
            <p:nvPr/>
          </p:nvSpPr>
          <p:spPr>
            <a:xfrm rot="19056966">
              <a:off x="573338" y="-1080956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 rot="19056966">
              <a:off x="1188799" y="-96087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 rot="19056966">
              <a:off x="1013473" y="-174869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 rot="19056966">
              <a:off x="-313993" y="-27982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 rot="19056966">
              <a:off x="1931808" y="-1320908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8942496" y="0"/>
            <a:ext cx="3252186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449526" y="2198325"/>
            <a:ext cx="1037463" cy="1038425"/>
            <a:chOff x="4003103" y="1620496"/>
            <a:chExt cx="1037463" cy="1038425"/>
          </a:xfrm>
        </p:grpSpPr>
        <p:sp>
          <p:nvSpPr>
            <p:cNvPr id="11" name="文本框 10"/>
            <p:cNvSpPr txBox="1"/>
            <p:nvPr/>
          </p:nvSpPr>
          <p:spPr>
            <a:xfrm>
              <a:off x="4003103" y="1620496"/>
              <a:ext cx="10374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b="1" dirty="0">
                  <a:solidFill>
                    <a:srgbClr val="948C8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5400" b="1" dirty="0">
                <a:solidFill>
                  <a:srgbClr val="948C8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023722" y="2289589"/>
              <a:ext cx="9366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948C89"/>
                  </a:solidFill>
                  <a:latin typeface="Adobe Garamond Pro" panose="02020502060506020403" pitchFamily="18" charset="0"/>
                </a:rPr>
                <a:t>Part two</a:t>
              </a:r>
              <a:endParaRPr lang="zh-CN" altLang="en-US" dirty="0">
                <a:solidFill>
                  <a:srgbClr val="948C89"/>
                </a:solidFill>
                <a:latin typeface="Adobe Garamond Pro" panose="02020502060506020403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513516" y="3121518"/>
            <a:ext cx="3155950" cy="1078091"/>
            <a:chOff x="6107307" y="611172"/>
            <a:chExt cx="3155950" cy="1078091"/>
          </a:xfrm>
        </p:grpSpPr>
        <p:sp>
          <p:nvSpPr>
            <p:cNvPr id="14" name="文本框 13"/>
            <p:cNvSpPr txBox="1"/>
            <p:nvPr/>
          </p:nvSpPr>
          <p:spPr>
            <a:xfrm>
              <a:off x="6107307" y="611172"/>
              <a:ext cx="315595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000" b="1" dirty="0">
                  <a:solidFill>
                    <a:srgbClr val="9D9A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Analysis:Q1</a:t>
              </a:r>
              <a:endParaRPr lang="zh-CN" altLang="en-US" sz="4000" b="1" spc="600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229407" y="1413673"/>
              <a:ext cx="291211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rgbClr val="9D9AA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The development of movies these years</a:t>
              </a:r>
              <a:endParaRPr lang="zh-CN" altLang="en-US" sz="1200" dirty="0">
                <a:solidFill>
                  <a:srgbClr val="9D9AA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-227138" y="-681051"/>
            <a:ext cx="7602434" cy="7800527"/>
            <a:chOff x="-224465" y="-674213"/>
            <a:chExt cx="7602434" cy="7800527"/>
          </a:xfrm>
        </p:grpSpPr>
        <p:sp>
          <p:nvSpPr>
            <p:cNvPr id="22" name="椭圆 21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31558" y="2088999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24465" y="-674213"/>
            <a:ext cx="7210843" cy="7800527"/>
            <a:chOff x="-224465" y="-674213"/>
            <a:chExt cx="7210843" cy="7800527"/>
          </a:xfrm>
        </p:grpSpPr>
        <p:sp>
          <p:nvSpPr>
            <p:cNvPr id="3" name="椭圆 2"/>
            <p:cNvSpPr/>
            <p:nvPr/>
          </p:nvSpPr>
          <p:spPr>
            <a:xfrm>
              <a:off x="222629" y="4737513"/>
              <a:ext cx="1639229" cy="1639229"/>
            </a:xfrm>
            <a:prstGeom prst="ellipse">
              <a:avLst/>
            </a:prstGeom>
            <a:solidFill>
              <a:srgbClr val="9D9A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椭圆 3"/>
            <p:cNvSpPr/>
            <p:nvPr/>
          </p:nvSpPr>
          <p:spPr>
            <a:xfrm>
              <a:off x="3728456" y="2479152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椭圆 4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-124651" y="0"/>
            <a:ext cx="12316651" cy="747132"/>
            <a:chOff x="-124651" y="0"/>
            <a:chExt cx="12316651" cy="747132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2"/>
            <p:cNvSpPr/>
            <p:nvPr/>
          </p:nvSpPr>
          <p:spPr>
            <a:xfrm>
              <a:off x="-124651" y="0"/>
              <a:ext cx="3248371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Analysis:Q1</a:t>
              </a:r>
              <a:endPara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23081" y="92220"/>
              <a:ext cx="309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减号 17"/>
          <p:cNvSpPr/>
          <p:nvPr/>
        </p:nvSpPr>
        <p:spPr>
          <a:xfrm rot="5400000">
            <a:off x="3021418" y="3499014"/>
            <a:ext cx="6086933" cy="697046"/>
          </a:xfrm>
          <a:prstGeom prst="mathMinus">
            <a:avLst/>
          </a:prstGeom>
          <a:solidFill>
            <a:srgbClr val="948C8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箭头: 下 18"/>
          <p:cNvSpPr/>
          <p:nvPr/>
        </p:nvSpPr>
        <p:spPr>
          <a:xfrm>
            <a:off x="10727012" y="1777135"/>
            <a:ext cx="1837357" cy="1633206"/>
          </a:xfrm>
          <a:prstGeom prst="downArrow">
            <a:avLst/>
          </a:prstGeom>
          <a:solidFill>
            <a:srgbClr val="9D9AA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任意多边形: 形状 19"/>
          <p:cNvSpPr/>
          <p:nvPr/>
        </p:nvSpPr>
        <p:spPr>
          <a:xfrm>
            <a:off x="6279736" y="1606004"/>
            <a:ext cx="1959847" cy="1714867"/>
          </a:xfrm>
          <a:custGeom>
            <a:avLst/>
            <a:gdLst>
              <a:gd name="connsiteX0" fmla="*/ 0 w 2600960"/>
              <a:gd name="connsiteY0" fmla="*/ 0 h 2275840"/>
              <a:gd name="connsiteX1" fmla="*/ 2600960 w 2600960"/>
              <a:gd name="connsiteY1" fmla="*/ 0 h 2275840"/>
              <a:gd name="connsiteX2" fmla="*/ 2600960 w 2600960"/>
              <a:gd name="connsiteY2" fmla="*/ 2275840 h 2275840"/>
              <a:gd name="connsiteX3" fmla="*/ 0 w 2600960"/>
              <a:gd name="connsiteY3" fmla="*/ 2275840 h 2275840"/>
              <a:gd name="connsiteX4" fmla="*/ 0 w 260096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0960" h="2275840">
                <a:moveTo>
                  <a:pt x="0" y="0"/>
                </a:moveTo>
                <a:lnTo>
                  <a:pt x="2600960" y="0"/>
                </a:lnTo>
                <a:lnTo>
                  <a:pt x="2600960" y="2275840"/>
                </a:lnTo>
                <a:lnTo>
                  <a:pt x="0" y="22758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6720" tIns="426720" rIns="426720" bIns="426720" numCol="1" spcCol="1270" anchor="ctr" anchorCtr="0">
            <a:noAutofit/>
          </a:bodyPr>
          <a:lstStyle/>
          <a:p>
            <a:pPr marL="0" lvl="0" indent="0"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000" kern="1200"/>
          </a:p>
        </p:txBody>
      </p:sp>
      <p:sp>
        <p:nvSpPr>
          <p:cNvPr id="21" name="箭头: 上 20"/>
          <p:cNvSpPr/>
          <p:nvPr/>
        </p:nvSpPr>
        <p:spPr>
          <a:xfrm>
            <a:off x="24506" y="4737487"/>
            <a:ext cx="1837357" cy="1633206"/>
          </a:xfrm>
          <a:prstGeom prst="upArrow">
            <a:avLst/>
          </a:prstGeom>
          <a:solidFill>
            <a:srgbClr val="D7CFC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任意多边形: 形状 21"/>
          <p:cNvSpPr/>
          <p:nvPr/>
        </p:nvSpPr>
        <p:spPr>
          <a:xfrm>
            <a:off x="3952417" y="3974152"/>
            <a:ext cx="1959847" cy="1714867"/>
          </a:xfrm>
          <a:custGeom>
            <a:avLst/>
            <a:gdLst>
              <a:gd name="connsiteX0" fmla="*/ 0 w 2600960"/>
              <a:gd name="connsiteY0" fmla="*/ 0 h 2275840"/>
              <a:gd name="connsiteX1" fmla="*/ 2600960 w 2600960"/>
              <a:gd name="connsiteY1" fmla="*/ 0 h 2275840"/>
              <a:gd name="connsiteX2" fmla="*/ 2600960 w 2600960"/>
              <a:gd name="connsiteY2" fmla="*/ 2275840 h 2275840"/>
              <a:gd name="connsiteX3" fmla="*/ 0 w 2600960"/>
              <a:gd name="connsiteY3" fmla="*/ 2275840 h 2275840"/>
              <a:gd name="connsiteX4" fmla="*/ 0 w 260096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0960" h="2275840">
                <a:moveTo>
                  <a:pt x="0" y="0"/>
                </a:moveTo>
                <a:lnTo>
                  <a:pt x="2600960" y="0"/>
                </a:lnTo>
                <a:lnTo>
                  <a:pt x="2600960" y="2275840"/>
                </a:lnTo>
                <a:lnTo>
                  <a:pt x="0" y="22758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6720" tIns="426720" rIns="426720" bIns="426720" numCol="1" spcCol="1270" anchor="ctr" anchorCtr="0">
            <a:noAutofit/>
          </a:bodyPr>
          <a:lstStyle/>
          <a:p>
            <a:pPr marL="0" lvl="0" indent="0"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000" kern="1200"/>
          </a:p>
        </p:txBody>
      </p:sp>
      <p:sp>
        <p:nvSpPr>
          <p:cNvPr id="24" name="文本框 23"/>
          <p:cNvSpPr txBox="1"/>
          <p:nvPr/>
        </p:nvSpPr>
        <p:spPr>
          <a:xfrm>
            <a:off x="959485" y="4632960"/>
            <a:ext cx="45262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quantity of movies after 2000</a:t>
            </a:r>
            <a:endParaRPr lang="zh-CN" altLang="en-US" sz="2000" b="1" dirty="0">
              <a:solidFill>
                <a:srgbClr val="9D9A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85240" y="5115560"/>
            <a:ext cx="406209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 find that the quantity of movies is declining.It decreases sharply after 2015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187301" y="965431"/>
            <a:ext cx="5155565" cy="2782570"/>
            <a:chOff x="4588371" y="2022017"/>
            <a:chExt cx="5155565" cy="2782570"/>
          </a:xfrm>
        </p:grpSpPr>
        <p:sp>
          <p:nvSpPr>
            <p:cNvPr id="29" name="文本框 28"/>
            <p:cNvSpPr txBox="1"/>
            <p:nvPr/>
          </p:nvSpPr>
          <p:spPr>
            <a:xfrm>
              <a:off x="4588371" y="2022017"/>
              <a:ext cx="50977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948C8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average vote of movies after 2000</a:t>
              </a:r>
              <a:endParaRPr lang="en-US" sz="2000" b="1" dirty="0">
                <a:solidFill>
                  <a:srgbClr val="948C8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680446" y="2497632"/>
              <a:ext cx="5063490" cy="23069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/>
              <a:r>
                <a:rPr lang="en-US" altLang="zh-CN" sz="2400" dirty="0">
                  <a:solidFill>
                    <a:schemeClr val="bg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  In this picture,the vote average </a:t>
              </a:r>
              <a:r>
                <a:rPr lang="en-US" altLang="zh-CN" sz="2400" dirty="0">
                  <a:solidFill>
                    <a:schemeClr val="bg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decreases sharply</a:t>
              </a:r>
              <a:r>
                <a:rPr lang="en-US" altLang="zh-CN" sz="2400" dirty="0">
                  <a:solidFill>
                    <a:schemeClr val="bg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in 2014, which reached the lowest point and rises suddenly in 2017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l" fontAlgn="auto"/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l" fontAlgn="auto"/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l" fontAlgn="auto"/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r"/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11" name="图片 10" descr="372QEG1@VK2PXT@_QCN{ZC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4340" y="3082925"/>
            <a:ext cx="4963795" cy="3707765"/>
          </a:xfrm>
          <a:prstGeom prst="rect">
            <a:avLst/>
          </a:prstGeom>
        </p:spPr>
      </p:pic>
      <p:pic>
        <p:nvPicPr>
          <p:cNvPr id="12" name="图片 11" descr="_%H{S9}EJ8DXKJ6XQ(DA4Y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" y="964565"/>
            <a:ext cx="4829810" cy="3611880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10825859" y="1771428"/>
            <a:ext cx="1639229" cy="1639229"/>
          </a:xfrm>
          <a:prstGeom prst="ellipse">
            <a:avLst/>
          </a:prstGeom>
          <a:solidFill>
            <a:srgbClr val="9D9AA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平行四边形 2"/>
            <p:cNvSpPr/>
            <p:nvPr/>
          </p:nvSpPr>
          <p:spPr>
            <a:xfrm>
              <a:off x="-3366" y="0"/>
              <a:ext cx="3248371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95142" y="82060"/>
              <a:ext cx="256159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Analysis:Q1</a:t>
              </a:r>
              <a:endPara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208116" y="1884889"/>
            <a:ext cx="5775767" cy="4539060"/>
            <a:chOff x="2905246" y="2046934"/>
            <a:chExt cx="5775767" cy="4539060"/>
          </a:xfrm>
        </p:grpSpPr>
        <p:sp>
          <p:nvSpPr>
            <p:cNvPr id="22" name="椭圆 21"/>
            <p:cNvSpPr/>
            <p:nvPr/>
          </p:nvSpPr>
          <p:spPr>
            <a:xfrm>
              <a:off x="2905246" y="5509549"/>
              <a:ext cx="5775767" cy="1076445"/>
            </a:xfrm>
            <a:prstGeom prst="ellipse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634614" y="5615940"/>
              <a:ext cx="2317030" cy="4318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箭头: 上 23"/>
            <p:cNvSpPr/>
            <p:nvPr/>
          </p:nvSpPr>
          <p:spPr>
            <a:xfrm>
              <a:off x="5550060" y="2046934"/>
              <a:ext cx="486137" cy="3784921"/>
            </a:xfrm>
            <a:prstGeom prst="upArrow">
              <a:avLst/>
            </a:prstGeom>
            <a:solidFill>
              <a:srgbClr val="9D9AA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箭头: 上 24"/>
            <p:cNvSpPr/>
            <p:nvPr/>
          </p:nvSpPr>
          <p:spPr>
            <a:xfrm>
              <a:off x="5912736" y="4155310"/>
              <a:ext cx="486137" cy="1676545"/>
            </a:xfrm>
            <a:prstGeom prst="upArrow">
              <a:avLst/>
            </a:prstGeom>
            <a:solidFill>
              <a:srgbClr val="D7CFC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箭头: 上 26"/>
            <p:cNvSpPr/>
            <p:nvPr/>
          </p:nvSpPr>
          <p:spPr>
            <a:xfrm>
              <a:off x="5187384" y="4155310"/>
              <a:ext cx="486137" cy="1676545"/>
            </a:xfrm>
            <a:prstGeom prst="upArrow">
              <a:avLst/>
            </a:prstGeom>
            <a:solidFill>
              <a:srgbClr val="D7CFC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65331" y="1230026"/>
            <a:ext cx="3124627" cy="3403953"/>
            <a:chOff x="1181155" y="2641400"/>
            <a:chExt cx="3124627" cy="3403953"/>
          </a:xfrm>
        </p:grpSpPr>
        <p:sp>
          <p:nvSpPr>
            <p:cNvPr id="34" name="文本框 33"/>
            <p:cNvSpPr txBox="1"/>
            <p:nvPr/>
          </p:nvSpPr>
          <p:spPr>
            <a:xfrm>
              <a:off x="1181309" y="2641400"/>
              <a:ext cx="144145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9D9A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Analysis:Q1</a:t>
              </a:r>
              <a:endParaRPr lang="en-US" altLang="zh-CN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181155" y="3009418"/>
              <a:ext cx="3124627" cy="30359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lnSpc>
                  <a:spcPts val="3280"/>
                </a:lnSpc>
              </a:pPr>
              <a:r>
                <a:rPr lang="en-US" altLang="zh-CN" sz="2400" dirty="0">
                  <a:solidFill>
                    <a:schemeClr val="bg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Because of the number of movies in 2017 is too small, so it can't be used as a reference for the average vote</a:t>
              </a:r>
              <a:endPara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fontAlgn="auto">
                <a:lnSpc>
                  <a:spcPts val="3280"/>
                </a:lnSpc>
              </a:pPr>
              <a:endPara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455660" y="2564130"/>
            <a:ext cx="3344545" cy="35585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lnSpc>
                <a:spcPts val="3380"/>
              </a:lnSpc>
            </a:pP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All in all,the quantity of movies is declining and the average vote is relatively stable.Occasionaly,there are some ups and downs.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fontAlgn="auto">
              <a:lnSpc>
                <a:spcPts val="3380"/>
              </a:lnSpc>
            </a:pP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74944" y="-1748697"/>
            <a:ext cx="2500783" cy="4318114"/>
            <a:chOff x="-374944" y="-1748697"/>
            <a:chExt cx="2500783" cy="4318114"/>
          </a:xfrm>
        </p:grpSpPr>
        <p:sp>
          <p:nvSpPr>
            <p:cNvPr id="3" name="矩形: 圆角 2"/>
            <p:cNvSpPr/>
            <p:nvPr/>
          </p:nvSpPr>
          <p:spPr>
            <a:xfrm rot="19056966">
              <a:off x="-374944" y="-1649268"/>
              <a:ext cx="207479" cy="2824914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 rot="19056966">
              <a:off x="445790" y="-7239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/>
            <p:nvPr/>
          </p:nvSpPr>
          <p:spPr>
            <a:xfrm rot="19056966">
              <a:off x="573338" y="-1080956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 rot="19056966">
              <a:off x="1188799" y="-96087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 rot="19056966">
              <a:off x="1013473" y="-174869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 rot="19056966">
              <a:off x="-313993" y="-27982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 rot="19056966">
              <a:off x="1931808" y="-1320908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8942496" y="0"/>
            <a:ext cx="3252186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449526" y="2198325"/>
            <a:ext cx="1068791" cy="1038425"/>
            <a:chOff x="4003103" y="1620496"/>
            <a:chExt cx="1068791" cy="1038425"/>
          </a:xfrm>
        </p:grpSpPr>
        <p:sp>
          <p:nvSpPr>
            <p:cNvPr id="11" name="文本框 10"/>
            <p:cNvSpPr txBox="1"/>
            <p:nvPr/>
          </p:nvSpPr>
          <p:spPr>
            <a:xfrm>
              <a:off x="4003103" y="1620496"/>
              <a:ext cx="10374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b="1" dirty="0">
                  <a:solidFill>
                    <a:srgbClr val="948C8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5400" b="1" dirty="0">
                <a:solidFill>
                  <a:srgbClr val="948C8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023722" y="2289589"/>
              <a:ext cx="10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948C89"/>
                  </a:solidFill>
                  <a:latin typeface="Adobe Garamond Pro" panose="02020502060506020403" pitchFamily="18" charset="0"/>
                </a:rPr>
                <a:t>Part three</a:t>
              </a:r>
              <a:endParaRPr lang="zh-CN" altLang="en-US" dirty="0">
                <a:solidFill>
                  <a:srgbClr val="948C89"/>
                </a:solidFill>
                <a:latin typeface="Adobe Garamond Pro" panose="02020502060506020403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349686" y="3237088"/>
            <a:ext cx="3155950" cy="982206"/>
            <a:chOff x="5943477" y="726742"/>
            <a:chExt cx="3155950" cy="982206"/>
          </a:xfrm>
        </p:grpSpPr>
        <p:sp>
          <p:nvSpPr>
            <p:cNvPr id="14" name="文本框 13"/>
            <p:cNvSpPr txBox="1"/>
            <p:nvPr/>
          </p:nvSpPr>
          <p:spPr>
            <a:xfrm>
              <a:off x="5943477" y="726742"/>
              <a:ext cx="315595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000" b="1" dirty="0">
                  <a:solidFill>
                    <a:srgbClr val="9D9A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Analysis:Q2</a:t>
              </a:r>
              <a:endParaRPr lang="zh-CN" altLang="en-US" sz="4000" b="1" spc="600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150032" y="1433358"/>
              <a:ext cx="282448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rgbClr val="9D9AA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Which country is the most competitive</a:t>
              </a:r>
              <a:endParaRPr lang="zh-CN" altLang="en-US" sz="1200" dirty="0">
                <a:solidFill>
                  <a:srgbClr val="9D9AA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-81377" y="-743684"/>
            <a:ext cx="8157726" cy="7800527"/>
            <a:chOff x="-224465" y="-674213"/>
            <a:chExt cx="8157726" cy="7800527"/>
          </a:xfrm>
        </p:grpSpPr>
        <p:sp>
          <p:nvSpPr>
            <p:cNvPr id="22" name="椭圆 21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786850" y="2267536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平行四边形 2"/>
            <p:cNvSpPr/>
            <p:nvPr/>
          </p:nvSpPr>
          <p:spPr>
            <a:xfrm>
              <a:off x="-3366" y="0"/>
              <a:ext cx="3248371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4881" y="143655"/>
              <a:ext cx="19665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Analysis:Q2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816350" y="143510"/>
            <a:ext cx="7103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srgbClr val="9D9AA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Which country is the most competitive?</a:t>
            </a:r>
            <a:endParaRPr lang="en-US" altLang="zh-CN" sz="2800"/>
          </a:p>
        </p:txBody>
      </p:sp>
      <p:pic>
        <p:nvPicPr>
          <p:cNvPr id="8" name="图片 7" descr="微信图片_202210312054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1167" t="18333" r="10906" b="9667"/>
          <a:stretch>
            <a:fillRect/>
          </a:stretch>
        </p:blipFill>
        <p:spPr>
          <a:xfrm>
            <a:off x="2115185" y="747395"/>
            <a:ext cx="8688705" cy="60750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1080" y="860425"/>
            <a:ext cx="9976485" cy="5612130"/>
          </a:xfrm>
          <a:prstGeom prst="rect">
            <a:avLst/>
          </a:prstGeom>
        </p:spPr>
      </p:pic>
      <p:pic>
        <p:nvPicPr>
          <p:cNvPr id="5" name="图片 4" descr="微信图片_202210312054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31167" t="18333" r="10906" b="9667"/>
          <a:stretch>
            <a:fillRect/>
          </a:stretch>
        </p:blipFill>
        <p:spPr>
          <a:xfrm>
            <a:off x="1336040" y="860425"/>
            <a:ext cx="9345930" cy="6534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6022,&quot;width&quot;:10702}"/>
</p:tagLst>
</file>

<file path=ppt/tags/tag2.xml><?xml version="1.0" encoding="utf-8"?>
<p:tagLst xmlns:p="http://schemas.openxmlformats.org/presentationml/2006/main">
  <p:tag name="KSO_WM_UNIT_PLACING_PICTURE_USER_VIEWPORT" val="{&quot;height&quot;:9567,&quot;width&quot;:13683}"/>
</p:tagLst>
</file>

<file path=ppt/tags/tag3.xml><?xml version="1.0" encoding="utf-8"?>
<p:tagLst xmlns:p="http://schemas.openxmlformats.org/presentationml/2006/main">
  <p:tag name="KSO_WM_UNIT_PLACING_PICTURE_USER_VIEWPORT" val="{&quot;height&quot;:8838,&quot;width&quot;:15711}"/>
</p:tagLst>
</file>

<file path=ppt/tags/tag4.xml><?xml version="1.0" encoding="utf-8"?>
<p:tagLst xmlns:p="http://schemas.openxmlformats.org/presentationml/2006/main">
  <p:tag name="KSO_WM_UNIT_PLACING_PICTURE_USER_VIEWPORT" val="{&quot;height&quot;:9567,&quot;width&quot;:13683}"/>
</p:tagLst>
</file>

<file path=ppt/tags/tag5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6.xml><?xml version="1.0" encoding="utf-8"?>
<p:tagLst xmlns:p="http://schemas.openxmlformats.org/presentationml/2006/main">
  <p:tag name="KSO_WPP_MARK_KEY" val="b04d573d-5e07-489d-bbd8-477b28eecb7d"/>
  <p:tag name="COMMONDATA" val="eyJoZGlkIjoiMTA2MDQyNmVkOTUyNTZkODAzZjVkOTBmODM4MjYyNj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1464</Words>
  <Application>WPS 演示</Application>
  <PresentationFormat>宽屏</PresentationFormat>
  <Paragraphs>158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微软雅黑 Light</vt:lpstr>
      <vt:lpstr>华文隶书</vt:lpstr>
      <vt:lpstr>Adobe Garamond Pro</vt:lpstr>
      <vt:lpstr>PMingLiU-ExtB</vt:lpstr>
      <vt:lpstr>等线</vt:lpstr>
      <vt:lpstr>Arial Unicode MS</vt:lpstr>
      <vt:lpstr>等线 Light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25397</dc:creator>
  <cp:lastModifiedBy>甲如绊你</cp:lastModifiedBy>
  <cp:revision>15</cp:revision>
  <dcterms:created xsi:type="dcterms:W3CDTF">2021-12-11T10:39:00Z</dcterms:created>
  <dcterms:modified xsi:type="dcterms:W3CDTF">2022-11-01T07:49:00Z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C677C13CF6A444EFAC5C0B42B73CCB1E</vt:lpwstr>
  </property>
</Properties>
</file>